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6" r:id="rId5"/>
    <p:sldId id="260" r:id="rId6"/>
    <p:sldId id="261" r:id="rId7"/>
    <p:sldId id="301" r:id="rId8"/>
    <p:sldId id="262" r:id="rId9"/>
    <p:sldId id="263" r:id="rId10"/>
    <p:sldId id="264" r:id="rId11"/>
    <p:sldId id="287" r:id="rId12"/>
    <p:sldId id="288" r:id="rId13"/>
    <p:sldId id="265" r:id="rId14"/>
    <p:sldId id="289" r:id="rId15"/>
    <p:sldId id="290" r:id="rId16"/>
    <p:sldId id="291" r:id="rId17"/>
    <p:sldId id="292" r:id="rId18"/>
    <p:sldId id="293" r:id="rId19"/>
    <p:sldId id="279" r:id="rId20"/>
    <p:sldId id="302" r:id="rId21"/>
    <p:sldId id="294" r:id="rId22"/>
    <p:sldId id="295" r:id="rId23"/>
    <p:sldId id="296" r:id="rId24"/>
    <p:sldId id="300" r:id="rId25"/>
    <p:sldId id="298" r:id="rId2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21" autoAdjust="0"/>
  </p:normalViewPr>
  <p:slideViewPr>
    <p:cSldViewPr snapToGrid="0">
      <p:cViewPr>
        <p:scale>
          <a:sx n="72" d="100"/>
          <a:sy n="72" d="100"/>
        </p:scale>
        <p:origin x="-1061" y="-43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3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00D75B-7794-41F3-BB4B-EB8C8BB4884C}" type="datetime1">
              <a:rPr lang="ru-RU" smtClean="0"/>
              <a:t>02.02.2025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1A141-A21D-4DB9-AF34-E64D571312E1}" type="datetime1">
              <a:rPr lang="ru-RU" smtClean="0"/>
              <a:pPr/>
              <a:t>02.02.2025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96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731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174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698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65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315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446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446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903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30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77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081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784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0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69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22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38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766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32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720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83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введ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 title="Наложенное изображение">
            <a:extLst>
              <a:ext uri="{FF2B5EF4-FFF2-40B4-BE49-F238E27FC236}">
                <a16:creationId xmlns:a16="http://schemas.microsoft.com/office/drawing/2014/main" xmlns="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xmlns="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 rtl="0"/>
            <a:r>
              <a:rPr lang="ru-RU" noProof="0"/>
              <a:t>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4" name="Полилиния: Фигура 13" title="Стрелка">
            <a:extLst>
              <a:ext uri="{FF2B5EF4-FFF2-40B4-BE49-F238E27FC236}">
                <a16:creationId xmlns:a16="http://schemas.microsoft.com/office/drawing/2014/main" xmlns="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8" name="Объект 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5" name="Полилиния: Фигура 14" title="Стрелка">
            <a:extLst>
              <a:ext uri="{FF2B5EF4-FFF2-40B4-BE49-F238E27FC236}">
                <a16:creationId xmlns:a16="http://schemas.microsoft.com/office/drawing/2014/main" xmlns="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xmlns="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xmlns="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3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 стрелкой 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месяц, год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xmlns="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Рисунок 4">
            <a:extLst>
              <a:ext uri="{FF2B5EF4-FFF2-40B4-BE49-F238E27FC236}">
                <a16:creationId xmlns:a16="http://schemas.microsoft.com/office/drawing/2014/main" xmlns="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xmlns="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5" name="Текст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7" name="Текст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4">
            <a:extLst>
              <a:ext uri="{FF2B5EF4-FFF2-40B4-BE49-F238E27FC236}">
                <a16:creationId xmlns:a16="http://schemas.microsoft.com/office/drawing/2014/main" xmlns="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xmlns="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xmlns="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xmlns="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4" name="Рисунок 15">
            <a:extLst>
              <a:ext uri="{FF2B5EF4-FFF2-40B4-BE49-F238E27FC236}">
                <a16:creationId xmlns:a16="http://schemas.microsoft.com/office/drawing/2014/main" xmlns="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2" name="Текст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5" name="Рисунок 15">
            <a:extLst>
              <a:ext uri="{FF2B5EF4-FFF2-40B4-BE49-F238E27FC236}">
                <a16:creationId xmlns:a16="http://schemas.microsoft.com/office/drawing/2014/main" xmlns="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6" name="Рисунок 15">
            <a:extLst>
              <a:ext uri="{FF2B5EF4-FFF2-40B4-BE49-F238E27FC236}">
                <a16:creationId xmlns:a16="http://schemas.microsoft.com/office/drawing/2014/main" xmlns="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!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Спасибо </a:t>
            </a:r>
            <a:br>
              <a:rPr lang="ru-RU" noProof="0"/>
            </a:br>
            <a:r>
              <a:rPr lang="ru-RU" noProof="0"/>
              <a:t>ВАМ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xmlns="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Полное имя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xmlns="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xmlns="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Веб-сайт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xmlns="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xmlns="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xmlns="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xmlns="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xmlns="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Прямоугольник 22" title="Наложенное изображение">
            <a:extLst>
              <a:ext uri="{FF2B5EF4-FFF2-40B4-BE49-F238E27FC236}">
                <a16:creationId xmlns:a16="http://schemas.microsoft.com/office/drawing/2014/main" xmlns="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xmlns="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26" name="Прямоугольник 25" title="Наложенное изображение">
            <a:extLst>
              <a:ext uri="{FF2B5EF4-FFF2-40B4-BE49-F238E27FC236}">
                <a16:creationId xmlns:a16="http://schemas.microsoft.com/office/drawing/2014/main" xmlns="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xmlns="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xmlns="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xmlns="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rtlCol="0" anchor="ctr"/>
          <a:lstStyle>
            <a:lvl1pPr marL="0" indent="0" algn="r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 title="Наложенное изображение">
            <a:extLst>
              <a:ext uri="{FF2B5EF4-FFF2-40B4-BE49-F238E27FC236}">
                <a16:creationId xmlns:a16="http://schemas.microsoft.com/office/drawing/2014/main" xmlns="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9" name="Прямоугольник 8" title="Наложенное изображение">
            <a:extLst>
              <a:ext uri="{FF2B5EF4-FFF2-40B4-BE49-F238E27FC236}">
                <a16:creationId xmlns:a16="http://schemas.microsoft.com/office/drawing/2014/main" xmlns="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xmlns="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xmlns="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xmlns="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grpSp>
        <p:nvGrpSpPr>
          <p:cNvPr id="21" name="Группа 20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xmlns="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26" name="Группа 25" descr="Изображение на титульном слайде (поверните меня)">
            <a:extLst>
              <a:ext uri="{FF2B5EF4-FFF2-40B4-BE49-F238E27FC236}">
                <a16:creationId xmlns:a16="http://schemas.microsoft.com/office/drawing/2014/main" xmlns="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xmlns="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4">
            <a:extLst>
              <a:ext uri="{FF2B5EF4-FFF2-40B4-BE49-F238E27FC236}">
                <a16:creationId xmlns:a16="http://schemas.microsoft.com/office/drawing/2014/main" xmlns="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rtlCol="0" anchor="ctr"/>
          <a:lstStyle>
            <a:lvl1pPr marL="0" indent="0" algn="l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фото2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xmlns="" id="{9CA47B37-80B0-5A4F-BDC3-DE42D5B2D3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1A6AC2DF-47CD-A743-A120-FBE75B801C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17E0F6BC-FBF2-3048-B833-6160973902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D0B0310F-833E-864C-9FB7-B2B2A67148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F906D597-BA39-4C4D-833F-CC0EE989B5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xmlns="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xmlns="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xmlns="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7D27D67C-932D-4270-A0E5-6F1F9315A2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xmlns="" id="{C987A1EC-DB2A-4AA3-8590-C488A6082E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xmlns="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xmlns="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xmlns="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1" y="1016000"/>
            <a:ext cx="4114800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 descr="Изображение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12" name="Текст 3">
            <a:extLst>
              <a:ext uri="{FF2B5EF4-FFF2-40B4-BE49-F238E27FC236}">
                <a16:creationId xmlns:a16="http://schemas.microsoft.com/office/drawing/2014/main" xmlns="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4790D010-2852-DE49-BD36-340D6725D1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C5D02C68-EB7D-E044-99A9-658364A3B2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45962E1D-1D13-2B48-9F3B-CE31039DD2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xmlns="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B9777B06-12C0-49D3-A18F-49D1E0574C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5E3B0AD5-3645-8443-891F-C0E1D9763D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BE9B724A-B58C-CD4D-8980-C0DFE08B79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28894D68-6E31-8646-BFD7-2C0D8C4CD9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0" name="Рисунок 22">
            <a:extLst>
              <a:ext uri="{FF2B5EF4-FFF2-40B4-BE49-F238E27FC236}">
                <a16:creationId xmlns:a16="http://schemas.microsoft.com/office/drawing/2014/main" xmlns="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99D3E8CF-7C38-4321-A56A-49D7CA2A81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xmlns="" id="{326A7FE8-1975-474D-B747-D7B028C10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Прямая соединительная линия 23">
              <a:extLst>
                <a:ext uri="{FF2B5EF4-FFF2-40B4-BE49-F238E27FC236}">
                  <a16:creationId xmlns:a16="http://schemas.microsoft.com/office/drawing/2014/main" xmlns="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xmlns="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4 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69D5DB0A-C96D-4B82-95B6-E7A7B8E668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xmlns="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xmlns="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Рисунок 22">
            <a:extLst>
              <a:ext uri="{FF2B5EF4-FFF2-40B4-BE49-F238E27FC236}">
                <a16:creationId xmlns:a16="http://schemas.microsoft.com/office/drawing/2014/main" xmlns="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390CA185-E043-470F-95CF-875B22903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3" name="Рисунок 15">
            <a:extLst>
              <a:ext uri="{FF2B5EF4-FFF2-40B4-BE49-F238E27FC236}">
                <a16:creationId xmlns:a16="http://schemas.microsoft.com/office/drawing/2014/main" xmlns="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xmlns="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xmlns="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F1A887C7-02BE-4F5E-8DCF-A46A0C5809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7" name="Рисунок 15">
            <a:extLst>
              <a:ext uri="{FF2B5EF4-FFF2-40B4-BE49-F238E27FC236}">
                <a16:creationId xmlns:a16="http://schemas.microsoft.com/office/drawing/2014/main" xmlns="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8" name="Текст 8">
            <a:extLst>
              <a:ext uri="{FF2B5EF4-FFF2-40B4-BE49-F238E27FC236}">
                <a16:creationId xmlns:a16="http://schemas.microsoft.com/office/drawing/2014/main" xmlns="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xmlns="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xmlns="" id="{22D0F7D1-0D65-4376-B381-E7B5C5F9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xmlns="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xmlns="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xmlns="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xmlns="" id="{7402406B-416D-47F8-A75D-831B8879AA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xmlns="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xmlns="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4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xmlns="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8E1008A4-54EE-4B43-9BCF-279C5CEA2D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8BD3F08B-8063-4DB3-9FBB-D9B9215CBA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xmlns="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xmlns="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xmlns="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rtlCol="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xmlns="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свое изображение экрана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xmlns="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xmlns="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Заголовок раздела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Название раздела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 rtl="0"/>
            <a:r>
              <a:rPr lang="ru-RU" noProof="0"/>
              <a:t>Название раздела</a:t>
            </a:r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xmlns="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xmlns="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2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3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xmlns="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xmlns="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cture background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r="2261"/>
          <a:stretch>
            <a:fillRect/>
          </a:stretch>
        </p:blipFill>
        <p:spPr bwMode="auto">
          <a:xfrm>
            <a:off x="-280043" y="1"/>
            <a:ext cx="124720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 title="Наложенное изображение">
            <a:extLst>
              <a:ext uri="{FF2B5EF4-FFF2-40B4-BE49-F238E27FC236}">
                <a16:creationId xmlns:a16="http://schemas.microsoft.com/office/drawing/2014/main" xmlns="" id="{A0B8B412-7962-44AD-8293-75C5384B789A}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 title="Наложенное изображение">
            <a:extLst>
              <a:ext uri="{FF2B5EF4-FFF2-40B4-BE49-F238E27FC236}">
                <a16:creationId xmlns:a16="http://schemas.microsoft.com/office/drawing/2014/main" xmlns="" id="{33ED47D5-16A1-40D1-96F9-393B2558727A}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Крестики-нолики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ru-RU" dirty="0"/>
              <a:t>Кириллова Елизавета Игоревна</a:t>
            </a:r>
            <a:endParaRPr lang="ru-RU" noProof="1" smtClean="0"/>
          </a:p>
          <a:p>
            <a:pPr rtl="0"/>
            <a:r>
              <a:rPr lang="ru-RU" noProof="1" smtClean="0"/>
              <a:t>Сорвачева Алина игоревна</a:t>
            </a:r>
          </a:p>
          <a:p>
            <a:pPr rtl="0"/>
            <a:endParaRPr lang="ru-RU" noProof="1"/>
          </a:p>
        </p:txBody>
      </p:sp>
      <p:pic>
        <p:nvPicPr>
          <p:cNvPr id="9" name="Рисунок 8" descr="Логотип Contoso">
            <a:extLst>
              <a:ext uri="{FF2B5EF4-FFF2-40B4-BE49-F238E27FC236}">
                <a16:creationId xmlns:a16="http://schemas.microsoft.com/office/drawing/2014/main" xmlns="" id="{544A484C-B625-4479-A067-EDDF8DE0EB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sp>
        <p:nvSpPr>
          <p:cNvPr id="11" name="Овал 10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xmlns="" id="{A185A67E-A75A-47A0-A846-3772FAE1B973}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/>
          </a:p>
        </p:txBody>
      </p:sp>
      <p:grpSp>
        <p:nvGrpSpPr>
          <p:cNvPr id="21" name="Группа 20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xmlns="" id="{6178E4B4-24A5-4096-A3D1-F762B1F4BDB5}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22" name="Группа 21" descr="Изображение на титульном слайде (поверните меня)">
            <a:extLst>
              <a:ext uri="{FF2B5EF4-FFF2-40B4-BE49-F238E27FC236}">
                <a16:creationId xmlns:a16="http://schemas.microsoft.com/office/drawing/2014/main" xmlns="" id="{DCFF208F-FFDF-40EC-81E0-20313AC11446}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xmlns="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единительная линия 14" descr="Декоративный элемент">
            <a:extLst>
              <a:ext uri="{FF2B5EF4-FFF2-40B4-BE49-F238E27FC236}">
                <a16:creationId xmlns:a16="http://schemas.microsoft.com/office/drawing/2014/main" xmlns="" id="{EDBD2E0D-D8D7-4940-9A82-1ACDAD3273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 descr="Декоративный элемент">
            <a:extLst>
              <a:ext uri="{FF2B5EF4-FFF2-40B4-BE49-F238E27FC236}">
                <a16:creationId xmlns:a16="http://schemas.microsoft.com/office/drawing/2014/main" xmlns="" id="{26658F5F-1D95-45C0-BA5E-84A608B4A5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/>
          <a:p>
            <a:pPr rtl="0"/>
            <a:r>
              <a:rPr lang="ru-RU" dirty="0" smtClean="0"/>
              <a:t>ничья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b="1" i="1" smtClean="0"/>
              <a:pPr rtl="0"/>
              <a:t>10</a:t>
            </a:fld>
            <a:endParaRPr lang="ru-RU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1000"/>
            <a:ext cx="5715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Рисунок 57" descr="Научный эксперимент">
            <a:extLst>
              <a:ext uri="{FF2B5EF4-FFF2-40B4-BE49-F238E27FC236}">
                <a16:creationId xmlns:a16="http://schemas.microsoft.com/office/drawing/2014/main" xmlns="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4330699"/>
            <a:ext cx="4993813" cy="2429669"/>
          </a:xfrm>
        </p:spPr>
        <p:txBody>
          <a:bodyPr rtlCol="0"/>
          <a:lstStyle/>
          <a:p>
            <a:pPr rtl="0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            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ИГРА С ДРУГОМ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95275"/>
            <a:ext cx="5715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4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12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760369"/>
          </a:xfrm>
        </p:spPr>
        <p:txBody>
          <a:bodyPr rtlCol="0"/>
          <a:lstStyle/>
          <a:p>
            <a:pPr rtl="0"/>
            <a:r>
              <a:rPr lang="ru-RU" dirty="0" smtClean="0"/>
              <a:t>ИГРА С ДРУГОМ</a:t>
            </a:r>
            <a:endParaRPr lang="ru-RU" dirty="0"/>
          </a:p>
        </p:txBody>
      </p:sp>
      <p:sp>
        <p:nvSpPr>
          <p:cNvPr id="18" name="Подзаголовок 17">
            <a:extLst>
              <a:ext uri="{FF2B5EF4-FFF2-40B4-BE49-F238E27FC236}">
                <a16:creationId xmlns:a16="http://schemas.microsoft.com/office/drawing/2014/main" xmlns="" id="{D3532A8A-A0BF-4816-B1FF-73DFB4F6F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Реализованы: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Поочередный ход игроков</a:t>
            </a:r>
          </a:p>
          <a:p>
            <a:r>
              <a:rPr lang="ru-RU" noProof="1"/>
              <a:t>Вывод окна результата </a:t>
            </a:r>
            <a:r>
              <a:rPr lang="ru-RU" noProof="1" smtClean="0"/>
              <a:t>игры</a:t>
            </a:r>
            <a:endParaRPr lang="ru-RU" noProof="1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030" y="1629646"/>
            <a:ext cx="3448050" cy="363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 descr="Изображение разделителя раздела (перемещайте меня)">
            <a:extLst>
              <a:ext uri="{FF2B5EF4-FFF2-40B4-BE49-F238E27FC236}">
                <a16:creationId xmlns:a16="http://schemas.microsoft.com/office/drawing/2014/main" xmlns="" id="{C9345208-146D-4405-83A8-B4741DF079BD}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</p:grpSp>
      <p:grpSp>
        <p:nvGrpSpPr>
          <p:cNvPr id="13" name="Группа 12" descr="Изображение разделителя раздела (перемещайте и поворачивайте меня)">
            <a:extLst>
              <a:ext uri="{FF2B5EF4-FFF2-40B4-BE49-F238E27FC236}">
                <a16:creationId xmlns:a16="http://schemas.microsoft.com/office/drawing/2014/main" xmlns="" id="{E585D5FD-EAAF-4780-9190-AEA0FE98B268}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Победа ноликов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7" y="381000"/>
            <a:ext cx="5715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 descr="Изображение разделителя раздела (перемещайте меня)">
            <a:extLst>
              <a:ext uri="{FF2B5EF4-FFF2-40B4-BE49-F238E27FC236}">
                <a16:creationId xmlns:a16="http://schemas.microsoft.com/office/drawing/2014/main" xmlns="" id="{C9345208-146D-4405-83A8-B4741DF079BD}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</p:grpSp>
      <p:grpSp>
        <p:nvGrpSpPr>
          <p:cNvPr id="13" name="Группа 12" descr="Изображение разделителя раздела (перемещайте и поворачивайте меня)">
            <a:extLst>
              <a:ext uri="{FF2B5EF4-FFF2-40B4-BE49-F238E27FC236}">
                <a16:creationId xmlns:a16="http://schemas.microsoft.com/office/drawing/2014/main" xmlns="" id="{E585D5FD-EAAF-4780-9190-AEA0FE98B268}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Победа крестиков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57" y="371475"/>
            <a:ext cx="56769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/>
          <a:p>
            <a:pPr rtl="0"/>
            <a:r>
              <a:rPr lang="ru-RU" dirty="0" smtClean="0"/>
              <a:t>НИЧЬЯ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b="1" i="1" smtClean="0"/>
              <a:pPr rtl="0"/>
              <a:t>15</a:t>
            </a:fld>
            <a:endParaRPr lang="ru-RU" b="1" i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1000"/>
            <a:ext cx="5715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2" t="9620" r="32852" b="28101"/>
          <a:stretch/>
        </p:blipFill>
        <p:spPr bwMode="auto">
          <a:xfrm>
            <a:off x="257251" y="1148383"/>
            <a:ext cx="6080704" cy="450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16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КОд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Библиотеки, инициализация, определение размеров экрана, выбор цветов и общая настройка окна</a:t>
            </a:r>
            <a:endParaRPr lang="ru-RU" dirty="0"/>
          </a:p>
        </p:txBody>
      </p:sp>
      <p:grpSp>
        <p:nvGrpSpPr>
          <p:cNvPr id="12" name="Группа 11" descr="Декоративный элемент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9524" r="26232" b="11111"/>
          <a:stretch/>
        </p:blipFill>
        <p:spPr bwMode="auto">
          <a:xfrm>
            <a:off x="333451" y="315978"/>
            <a:ext cx="5925836" cy="488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КОд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Отрисовка</a:t>
            </a:r>
            <a:r>
              <a:rPr lang="ru-RU" dirty="0" smtClean="0"/>
              <a:t> заставки</a:t>
            </a:r>
            <a:endParaRPr lang="ru-RU" dirty="0"/>
          </a:p>
        </p:txBody>
      </p:sp>
      <p:grpSp>
        <p:nvGrpSpPr>
          <p:cNvPr id="12" name="Группа 11" descr="Декоративный элемент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58889" r="31273" b="20794"/>
          <a:stretch/>
        </p:blipFill>
        <p:spPr bwMode="auto">
          <a:xfrm>
            <a:off x="333451" y="5203664"/>
            <a:ext cx="5925836" cy="139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3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18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КОд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Отрисовка</a:t>
            </a:r>
            <a:r>
              <a:rPr lang="ru-RU" dirty="0" smtClean="0"/>
              <a:t> игрового поля</a:t>
            </a:r>
            <a:endParaRPr lang="ru-RU" dirty="0"/>
          </a:p>
        </p:txBody>
      </p:sp>
      <p:grpSp>
        <p:nvGrpSpPr>
          <p:cNvPr id="12" name="Группа 11" descr="Декоративный элемент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8" y="1313878"/>
            <a:ext cx="6013227" cy="39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19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5800" y="3674372"/>
            <a:ext cx="5085650" cy="2154927"/>
          </a:xfrm>
        </p:spPr>
        <p:txBody>
          <a:bodyPr rtlCol="0"/>
          <a:lstStyle/>
          <a:p>
            <a:pPr rtl="0"/>
            <a:r>
              <a:rPr lang="ru-RU" dirty="0" smtClean="0"/>
              <a:t>Основные методы игры</a:t>
            </a:r>
            <a:endParaRPr lang="ru-RU" dirty="0"/>
          </a:p>
        </p:txBody>
      </p:sp>
      <p:grpSp>
        <p:nvGrpSpPr>
          <p:cNvPr id="12" name="Группа 11" descr="Декоративный элемент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47" y="234535"/>
            <a:ext cx="3670852" cy="388281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9" t="24603" r="39732" b="30317"/>
          <a:stretch/>
        </p:blipFill>
        <p:spPr bwMode="auto">
          <a:xfrm>
            <a:off x="1205947" y="4117352"/>
            <a:ext cx="3670852" cy="231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2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" y="1391633"/>
            <a:ext cx="6314964" cy="42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4" y="4608000"/>
            <a:ext cx="4124325" cy="1800000"/>
          </a:xfrm>
        </p:spPr>
        <p:txBody>
          <a:bodyPr rtlCol="0"/>
          <a:lstStyle/>
          <a:p>
            <a:pPr rtl="0"/>
            <a:r>
              <a:rPr lang="ru-RU" noProof="1" smtClean="0"/>
              <a:t>Создать самую распространеную в мире игру, и дать пользователям возможность играть в нее с другом или с компьютером</a:t>
            </a:r>
            <a:endParaRPr lang="ru-RU" noProof="1"/>
          </a:p>
        </p:txBody>
      </p:sp>
      <p:grpSp>
        <p:nvGrpSpPr>
          <p:cNvPr id="31" name="Группа 30" descr="Декоративный элемент">
            <a:extLst>
              <a:ext uri="{FF2B5EF4-FFF2-40B4-BE49-F238E27FC236}">
                <a16:creationId xmlns:a16="http://schemas.microsoft.com/office/drawing/2014/main" xmlns="" id="{A899F6F6-5846-4520-8EA6-DE53C5F0C7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99827" y="846814"/>
            <a:ext cx="4025781" cy="2720745"/>
            <a:chOff x="7699827" y="846814"/>
            <a:chExt cx="4025781" cy="2720745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xmlns="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xmlns="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20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5800" y="3674372"/>
            <a:ext cx="5085650" cy="2154927"/>
          </a:xfrm>
        </p:spPr>
        <p:txBody>
          <a:bodyPr rtlCol="0"/>
          <a:lstStyle/>
          <a:p>
            <a:pPr rtl="0"/>
            <a:r>
              <a:rPr lang="ru-RU" dirty="0" smtClean="0"/>
              <a:t>Основной цикл игры</a:t>
            </a:r>
            <a:endParaRPr lang="ru-RU" dirty="0"/>
          </a:p>
        </p:txBody>
      </p:sp>
      <p:grpSp>
        <p:nvGrpSpPr>
          <p:cNvPr id="12" name="Группа 11" descr="Декоративный элемент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1" t="10794" r="36250" b="19841"/>
          <a:stretch/>
        </p:blipFill>
        <p:spPr bwMode="auto">
          <a:xfrm>
            <a:off x="478971" y="226686"/>
            <a:ext cx="4386943" cy="389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t="18508" r="33035" b="41977"/>
          <a:stretch/>
        </p:blipFill>
        <p:spPr bwMode="auto">
          <a:xfrm>
            <a:off x="478971" y="4123220"/>
            <a:ext cx="4386943" cy="204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9" t="12540" r="22863" b="39507"/>
          <a:stretch/>
        </p:blipFill>
        <p:spPr bwMode="auto">
          <a:xfrm>
            <a:off x="4953000" y="247501"/>
            <a:ext cx="5474872" cy="259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4" t="25873" r="22330" b="35397"/>
          <a:stretch/>
        </p:blipFill>
        <p:spPr bwMode="auto">
          <a:xfrm>
            <a:off x="4953000" y="2795163"/>
            <a:ext cx="5474872" cy="207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3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21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5799" y="3446125"/>
            <a:ext cx="5085650" cy="720000"/>
          </a:xfrm>
        </p:spPr>
        <p:txBody>
          <a:bodyPr rtlCol="0"/>
          <a:lstStyle/>
          <a:p>
            <a:pPr rtl="0"/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2275" y="4300162"/>
            <a:ext cx="4829174" cy="1800000"/>
          </a:xfrm>
        </p:spPr>
        <p:txBody>
          <a:bodyPr rtlCol="0"/>
          <a:lstStyle/>
          <a:p>
            <a:pPr rtl="0"/>
            <a:r>
              <a:rPr lang="ru-RU" noProof="1" smtClean="0"/>
              <a:t>За основу была взята идея самой распространеной в мире игры «Крестики-Нолики». В дальнейшем можно будет развить проект, улучшив генерацию случайных ходов </a:t>
            </a:r>
            <a:r>
              <a:rPr lang="ru-RU" noProof="1" smtClean="0"/>
              <a:t>компьютера и добавив уровни сложности. </a:t>
            </a:r>
            <a:endParaRPr lang="ru-RU" noProof="1"/>
          </a:p>
        </p:txBody>
      </p:sp>
      <p:grpSp>
        <p:nvGrpSpPr>
          <p:cNvPr id="31" name="Группа 30" descr="Декоративный элемент">
            <a:extLst>
              <a:ext uri="{FF2B5EF4-FFF2-40B4-BE49-F238E27FC236}">
                <a16:creationId xmlns:a16="http://schemas.microsoft.com/office/drawing/2014/main" xmlns="" id="{A899F6F6-5846-4520-8EA6-DE53C5F0C7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99827" y="846814"/>
            <a:ext cx="4025781" cy="2720745"/>
            <a:chOff x="7699827" y="846814"/>
            <a:chExt cx="4025781" cy="2720745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xmlns="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xmlns="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xmlns="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1" y="1802496"/>
            <a:ext cx="5413564" cy="30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 title="Наложенное изображение">
            <a:extLst>
              <a:ext uri="{FF2B5EF4-FFF2-40B4-BE49-F238E27FC236}">
                <a16:creationId xmlns:a16="http://schemas.microsoft.com/office/drawing/2014/main" xmlns="" id="{BE32A17F-2099-4D5E-A4EC-AADCA9D7E68D}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799" y="2007445"/>
            <a:ext cx="4456700" cy="2804893"/>
          </a:xfrm>
        </p:spPr>
        <p:txBody>
          <a:bodyPr rtlCol="0"/>
          <a:lstStyle/>
          <a:p>
            <a:pPr rtl="0"/>
            <a:r>
              <a:rPr lang="ru-RU" sz="6200" dirty="0"/>
              <a:t>Спасибо за внимание!</a:t>
            </a:r>
          </a:p>
        </p:txBody>
      </p:sp>
      <p:cxnSp>
        <p:nvCxnSpPr>
          <p:cNvPr id="20" name="Прямая соединительная линия 19" descr="Декоративный элемент">
            <a:extLst>
              <a:ext uri="{FF2B5EF4-FFF2-40B4-BE49-F238E27FC236}">
                <a16:creationId xmlns:a16="http://schemas.microsoft.com/office/drawing/2014/main" xmlns="" id="{C1E98117-0D60-4216-A28C-2B50485615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 descr="Декоративный элемент">
            <a:extLst>
              <a:ext uri="{FF2B5EF4-FFF2-40B4-BE49-F238E27FC236}">
                <a16:creationId xmlns:a16="http://schemas.microsoft.com/office/drawing/2014/main" xmlns="" id="{F0695CC3-3918-4156-8025-B08D8AF246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 descr="Логотип Contoso">
            <a:extLst>
              <a:ext uri="{FF2B5EF4-FFF2-40B4-BE49-F238E27FC236}">
                <a16:creationId xmlns:a16="http://schemas.microsoft.com/office/drawing/2014/main" xmlns="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Прямая соединительная линия 22" descr="Декоративный элемент">
            <a:extLst>
              <a:ext uri="{FF2B5EF4-FFF2-40B4-BE49-F238E27FC236}">
                <a16:creationId xmlns:a16="http://schemas.microsoft.com/office/drawing/2014/main" xmlns="" id="{C6132D90-BDAC-4073-B0E5-07A7BE4857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8965"/>
            <a:ext cx="6894287" cy="45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8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3955"/>
            <a:ext cx="12150163" cy="810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437" y="3999513"/>
            <a:ext cx="1903995" cy="1010143"/>
          </a:xfrm>
        </p:spPr>
        <p:txBody>
          <a:bodyPr rtlCol="0"/>
          <a:lstStyle/>
          <a:p>
            <a:pPr rtl="0"/>
            <a:r>
              <a:rPr lang="ru-RU" dirty="0" smtClean="0"/>
              <a:t>Разработать игру крестики-нолики для игры с компьютером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22440" y="4014338"/>
            <a:ext cx="1771851" cy="995317"/>
          </a:xfrm>
        </p:spPr>
        <p:txBody>
          <a:bodyPr rtlCol="0"/>
          <a:lstStyle/>
          <a:p>
            <a:r>
              <a:rPr lang="ru-RU" dirty="0"/>
              <a:t>Разработать игру крестики-нолики для игры с </a:t>
            </a:r>
            <a:r>
              <a:rPr lang="ru-RU" dirty="0" smtClean="0"/>
              <a:t>другом</a:t>
            </a:r>
            <a:endParaRPr lang="ru-RU" dirty="0"/>
          </a:p>
          <a:p>
            <a:pPr rtl="0"/>
            <a:endParaRPr lang="ru-RU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27" y="2852326"/>
            <a:ext cx="621792" cy="621792"/>
          </a:xfr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xmlns="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81358" y="3747100"/>
            <a:ext cx="1831917" cy="1514968"/>
          </a:xfrm>
        </p:spPr>
        <p:txBody>
          <a:bodyPr rtlCol="0"/>
          <a:lstStyle/>
          <a:p>
            <a:pPr rtl="0"/>
            <a:r>
              <a:rPr lang="ru-RU" dirty="0" smtClean="0"/>
              <a:t>Учесть ошибки, которые могут возникнуть во время ввода пользовательских данных</a:t>
            </a:r>
            <a:endParaRPr lang="ru-RU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xmlns="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38" y="2825258"/>
            <a:ext cx="621792" cy="621792"/>
          </a:xfr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47480" y="3747100"/>
            <a:ext cx="1853708" cy="1010142"/>
          </a:xfrm>
        </p:spPr>
        <p:txBody>
          <a:bodyPr rtlCol="0"/>
          <a:lstStyle/>
          <a:p>
            <a:pPr rtl="0"/>
            <a:r>
              <a:rPr lang="ru-RU" dirty="0" smtClean="0"/>
              <a:t>Разработать удобный и красивый интерфейс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Задачи проекта</a:t>
            </a:r>
            <a:endParaRPr lang="ru-RU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4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1246859" y="2825258"/>
            <a:ext cx="621792" cy="621792"/>
          </a:xfrm>
        </p:spPr>
      </p:pic>
      <p:pic>
        <p:nvPicPr>
          <p:cNvPr id="13" name="Рисунок 12"/>
          <p:cNvPicPr>
            <a:picLocks noGrp="1" noChangeAspect="1"/>
          </p:cNvPicPr>
          <p:nvPr>
            <p:ph type="pic" sz="quarter" idx="4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3975396" y="2825258"/>
            <a:ext cx="621792" cy="621792"/>
          </a:xfr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5" r="292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Рисунок 1"/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3" name="Текст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6" name="Текст 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9" name="Текст 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rtl="0"/>
            <a:r>
              <a:rPr lang="ru-RU" noProof="0" smtClean="0"/>
              <a:t>страница </a:t>
            </a:r>
            <a:fld id="{19B51A1E-902D-48AF-9020-955120F399B6}" type="slidenum">
              <a:rPr lang="ru-RU" b="1" i="1" noProof="0" smtClean="0"/>
              <a:pPr rtl="0"/>
              <a:t>4</a:t>
            </a:fld>
            <a:endParaRPr lang="ru-RU" b="1" i="1" noProof="0"/>
          </a:p>
        </p:txBody>
      </p:sp>
      <p:sp>
        <p:nvSpPr>
          <p:cNvPr id="13" name="Заголовок 12"/>
          <p:cNvSpPr>
            <a:spLocks noGrp="1"/>
          </p:cNvSpPr>
          <p:nvPr>
            <p:ph type="ctrTitle"/>
          </p:nvPr>
        </p:nvSpPr>
        <p:spPr>
          <a:xfrm>
            <a:off x="456327" y="4375229"/>
            <a:ext cx="4993813" cy="2385139"/>
          </a:xfrm>
        </p:spPr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4" name="Подзаголовок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Заставка игры</a:t>
            </a:r>
            <a:endParaRPr lang="ru-RU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1" t="11852" r="30486" b="15062"/>
          <a:stretch/>
        </p:blipFill>
        <p:spPr bwMode="auto">
          <a:xfrm>
            <a:off x="5845629" y="468085"/>
            <a:ext cx="5715000" cy="610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06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 descr="Оптоволоконный провод">
            <a:extLst>
              <a:ext uri="{FF2B5EF4-FFF2-40B4-BE49-F238E27FC236}">
                <a16:creationId xmlns:a16="http://schemas.microsoft.com/office/drawing/2014/main" xmlns="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3373969"/>
            <a:ext cx="4993813" cy="3386400"/>
          </a:xfrm>
        </p:spPr>
        <p:txBody>
          <a:bodyPr rtlCol="0"/>
          <a:lstStyle/>
          <a:p>
            <a:r>
              <a:rPr lang="ru-RU" noProof="1"/>
              <a:t>Главная страница</a:t>
            </a:r>
            <a:br>
              <a:rPr lang="ru-RU" noProof="1"/>
            </a:b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565" y="427314"/>
            <a:ext cx="5522660" cy="58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Рисунок 57" descr="Научный эксперимент">
            <a:extLst>
              <a:ext uri="{FF2B5EF4-FFF2-40B4-BE49-F238E27FC236}">
                <a16:creationId xmlns:a16="http://schemas.microsoft.com/office/drawing/2014/main" xmlns="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4330699"/>
            <a:ext cx="4993813" cy="2429669"/>
          </a:xfrm>
        </p:spPr>
        <p:txBody>
          <a:bodyPr rtlCol="0"/>
          <a:lstStyle/>
          <a:p>
            <a:pPr rtl="0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            </a:t>
            </a:r>
            <a:br>
              <a:rPr lang="ru-RU" dirty="0" smtClean="0"/>
            </a:br>
            <a:r>
              <a:rPr lang="ru-RU" dirty="0" smtClean="0"/>
              <a:t>ИГРА С КОМПЬЮЕТРОМ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84" y="447675"/>
            <a:ext cx="5466266" cy="58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760369"/>
          </a:xfrm>
        </p:spPr>
        <p:txBody>
          <a:bodyPr rtlCol="0"/>
          <a:lstStyle/>
          <a:p>
            <a:r>
              <a:rPr lang="ru-RU" dirty="0"/>
              <a:t>ИГРА С КОМПЬЮЕТРОМ</a:t>
            </a:r>
          </a:p>
        </p:txBody>
      </p:sp>
      <p:sp>
        <p:nvSpPr>
          <p:cNvPr id="18" name="Подзаголовок 17">
            <a:extLst>
              <a:ext uri="{FF2B5EF4-FFF2-40B4-BE49-F238E27FC236}">
                <a16:creationId xmlns:a16="http://schemas.microsoft.com/office/drawing/2014/main" xmlns="" id="{D3532A8A-A0BF-4816-B1FF-73DFB4F6F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Реализованы: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Отображение ходов пользователя</a:t>
            </a:r>
            <a:endParaRPr lang="ru-RU" dirty="0"/>
          </a:p>
          <a:p>
            <a:pPr rtl="0"/>
            <a:r>
              <a:rPr lang="ru-RU" dirty="0" smtClean="0"/>
              <a:t>Генерация ходов компьютера</a:t>
            </a:r>
            <a:endParaRPr lang="ru-RU" noProof="1"/>
          </a:p>
          <a:p>
            <a:pPr rtl="0"/>
            <a:r>
              <a:rPr lang="ru-RU" noProof="1" smtClean="0"/>
              <a:t>Вывод окна результата игры</a:t>
            </a:r>
            <a:endParaRPr lang="ru-RU" noProof="1"/>
          </a:p>
          <a:p>
            <a:pPr rtl="0"/>
            <a:endParaRPr lang="ru-RU" dirty="0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30" y="1498009"/>
            <a:ext cx="3585095" cy="37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 descr="Изображение разделителя раздела (перемещайте меня)">
            <a:extLst>
              <a:ext uri="{FF2B5EF4-FFF2-40B4-BE49-F238E27FC236}">
                <a16:creationId xmlns:a16="http://schemas.microsoft.com/office/drawing/2014/main" xmlns="" id="{C9345208-146D-4405-83A8-B4741DF079BD}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</p:grpSp>
      <p:grpSp>
        <p:nvGrpSpPr>
          <p:cNvPr id="13" name="Группа 12" descr="Изображение разделителя раздела (перемещайте и поворачивайте меня)">
            <a:extLst>
              <a:ext uri="{FF2B5EF4-FFF2-40B4-BE49-F238E27FC236}">
                <a16:creationId xmlns:a16="http://schemas.microsoft.com/office/drawing/2014/main" xmlns="" id="{E585D5FD-EAAF-4780-9190-AEA0FE98B268}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Победа пользователя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9" y="428625"/>
            <a:ext cx="56959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4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 descr="Изображение разделителя раздела (перемещайте меня)">
            <a:extLst>
              <a:ext uri="{FF2B5EF4-FFF2-40B4-BE49-F238E27FC236}">
                <a16:creationId xmlns:a16="http://schemas.microsoft.com/office/drawing/2014/main" xmlns="" id="{C9345208-146D-4405-83A8-B4741DF079BD}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</p:grpSp>
      <p:grpSp>
        <p:nvGrpSpPr>
          <p:cNvPr id="13" name="Группа 12" descr="Изображение разделителя раздела (перемещайте и поворачивайте меня)">
            <a:extLst>
              <a:ext uri="{FF2B5EF4-FFF2-40B4-BE49-F238E27FC236}">
                <a16:creationId xmlns:a16="http://schemas.microsoft.com/office/drawing/2014/main" xmlns="" id="{E585D5FD-EAAF-4780-9190-AEA0FE98B268}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xmlns="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победа компьютера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57" y="361950"/>
            <a:ext cx="5676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_30450545_TF12041065" id="{4F9AF34C-8375-4E43-9682-62FEDA785CFA}" vid="{63665423-7566-4E93-B761-854F54BB9A5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2E6E59-6E17-40F8-B412-65DEC6629148}">
  <ds:schemaRefs>
    <ds:schemaRef ds:uri="16c05727-aa75-4e4a-9b5f-8a80a1165891"/>
    <ds:schemaRef ds:uri="http://purl.org/dc/dcmitype/"/>
    <ds:schemaRef ds:uri="71af3243-3dd4-4a8d-8c0d-dd76da1f02a5"/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STEM</Template>
  <TotalTime>0</TotalTime>
  <Words>218</Words>
  <Application>Microsoft Office PowerPoint</Application>
  <PresentationFormat>Произвольный</PresentationFormat>
  <Paragraphs>78</Paragraphs>
  <Slides>22</Slides>
  <Notes>21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Крестики-нолики</vt:lpstr>
      <vt:lpstr>Идея проекта</vt:lpstr>
      <vt:lpstr>Задачи проекта</vt:lpstr>
      <vt:lpstr>Решение</vt:lpstr>
      <vt:lpstr>Главная страница </vt:lpstr>
      <vt:lpstr>               ИГРА С КОМПЬЮЕТРОМ</vt:lpstr>
      <vt:lpstr>ИГРА С КОМПЬЮЕТРОМ</vt:lpstr>
      <vt:lpstr>Победа пользователя</vt:lpstr>
      <vt:lpstr>победа компьютера</vt:lpstr>
      <vt:lpstr>ничья</vt:lpstr>
      <vt:lpstr>               ИГРА С ДРУГОМ</vt:lpstr>
      <vt:lpstr>ИГРА С ДРУГОМ</vt:lpstr>
      <vt:lpstr>Победа ноликов</vt:lpstr>
      <vt:lpstr>Победа крестиков</vt:lpstr>
      <vt:lpstr>НИЧЬЯ</vt:lpstr>
      <vt:lpstr>КОд</vt:lpstr>
      <vt:lpstr>КОд</vt:lpstr>
      <vt:lpstr>КОд</vt:lpstr>
      <vt:lpstr>Основные методы игры</vt:lpstr>
      <vt:lpstr>Основной цикл игры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2024-11-18T13:18:08Z</dcterms:created>
  <dcterms:modified xsi:type="dcterms:W3CDTF">2025-02-02T18:11:43Z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